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4" r:id="rId7"/>
    <p:sldId id="265" r:id="rId8"/>
    <p:sldId id="266" r:id="rId9"/>
    <p:sldId id="262" r:id="rId10"/>
    <p:sldId id="263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son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37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7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71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30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79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0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53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41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9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74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13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5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20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04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6E39713-F3F1-4652-A008-39EAAA5D2936}" type="datetimeFigureOut">
              <a:rPr lang="fr-FR" smtClean="0"/>
              <a:t>15/06/2014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B1CDD3D-F7B1-48DC-8299-46F378CF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379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Soutenance Projet </a:t>
            </a:r>
            <a:r>
              <a:rPr lang="fr-FR" dirty="0" err="1" smtClean="0"/>
              <a:t>Tutoré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Romane MOSSON – Alexandre JULIEN – François BUSSY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664732"/>
      </p:ext>
    </p:extLst>
  </p:cSld>
  <p:clrMapOvr>
    <a:masterClrMapping/>
  </p:clrMapOvr>
  <p:transition spd="slow" advTm="466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58"/>
            <a:ext cx="11482192" cy="66254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778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Partie </a:t>
            </a:r>
            <a:r>
              <a:rPr lang="fr-FR" dirty="0" err="1" smtClean="0"/>
              <a:t>Front-Office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0" y="3538838"/>
            <a:ext cx="8626258" cy="2659412"/>
          </a:xfrm>
        </p:spPr>
      </p:pic>
      <p:sp>
        <p:nvSpPr>
          <p:cNvPr id="8" name="ZoneTexte 7"/>
          <p:cNvSpPr txBox="1"/>
          <p:nvPr/>
        </p:nvSpPr>
        <p:spPr>
          <a:xfrm>
            <a:off x="475989" y="2580362"/>
            <a:ext cx="881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front-office</a:t>
            </a:r>
            <a:r>
              <a:rPr lang="fr-FR" dirty="0" smtClean="0"/>
              <a:t> c’est ce qui est accessible aux clients (le site en lui-même).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0338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pic>
        <p:nvPicPr>
          <p:cNvPr id="9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84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Partie </a:t>
            </a:r>
            <a:r>
              <a:rPr lang="fr-FR" dirty="0" err="1" smtClean="0"/>
              <a:t>Front-Office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03773"/>
          </a:xfrm>
        </p:spPr>
        <p:txBody>
          <a:bodyPr anchor="t" anchorCtr="0"/>
          <a:lstStyle/>
          <a:p>
            <a:pPr>
              <a:buFont typeface="Wingdings" panose="05000000000000000000" pitchFamily="2" charset="2"/>
              <a:buChar char="q"/>
            </a:pPr>
            <a:r>
              <a:rPr lang="fr-FR" u="sng" dirty="0" smtClean="0"/>
              <a:t>Partie Visiteur 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b="1" dirty="0" smtClean="0"/>
              <a:t>Quelles sont les pages accessibles sans être connecté?</a:t>
            </a:r>
          </a:p>
          <a:p>
            <a:pPr lvl="1">
              <a:buFontTx/>
              <a:buChar char="-"/>
            </a:pPr>
            <a:r>
              <a:rPr lang="fr-FR" dirty="0" smtClean="0"/>
              <a:t>Inscription</a:t>
            </a:r>
            <a:endParaRPr lang="fr-FR" dirty="0"/>
          </a:p>
          <a:p>
            <a:pPr lvl="1">
              <a:buFontTx/>
              <a:buChar char="-"/>
            </a:pPr>
            <a:r>
              <a:rPr lang="fr-FR" dirty="0" smtClean="0"/>
              <a:t>Accueil</a:t>
            </a:r>
          </a:p>
          <a:p>
            <a:pPr lvl="1">
              <a:buFontTx/>
              <a:buChar char="-"/>
            </a:pPr>
            <a:r>
              <a:rPr lang="fr-FR" dirty="0" smtClean="0"/>
              <a:t>Recherche d’annonces</a:t>
            </a:r>
          </a:p>
          <a:p>
            <a:pPr lvl="1">
              <a:buFontTx/>
              <a:buChar char="-"/>
            </a:pPr>
            <a:r>
              <a:rPr lang="fr-FR" dirty="0" smtClean="0"/>
              <a:t>Aide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Comment empêcher l’accès sur les autres pages ?</a:t>
            </a:r>
          </a:p>
          <a:p>
            <a:pPr lvl="1">
              <a:buFontTx/>
              <a:buChar char="-"/>
            </a:pPr>
            <a:r>
              <a:rPr lang="fr-FR" dirty="0" smtClean="0"/>
              <a:t>Variables SESSION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892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pic>
        <p:nvPicPr>
          <p:cNvPr id="6" name="Picture 2" descr="D:\Desktop\20140522\images\maf - Cop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60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Partie </a:t>
            </a:r>
            <a:r>
              <a:rPr lang="fr-FR" dirty="0" err="1"/>
              <a:t>Front-Office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15883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Comment s’inscrire ?</a:t>
            </a:r>
          </a:p>
          <a:p>
            <a:pPr lvl="1">
              <a:buFontTx/>
              <a:buChar char="-"/>
            </a:pPr>
            <a:r>
              <a:rPr lang="fr-FR" dirty="0" smtClean="0"/>
              <a:t>Remplissage d’un formulaire de données personnelles.</a:t>
            </a:r>
          </a:p>
          <a:p>
            <a:pPr lvl="1">
              <a:buFontTx/>
              <a:buChar char="-"/>
            </a:pPr>
            <a:r>
              <a:rPr lang="fr-FR" dirty="0"/>
              <a:t>Questions secrètes en cas d’oubli de mot de passe</a:t>
            </a:r>
            <a:r>
              <a:rPr lang="fr-FR" dirty="0" smtClean="0"/>
              <a:t>.</a:t>
            </a:r>
            <a:br>
              <a:rPr lang="fr-FR" dirty="0" smtClean="0"/>
            </a:b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Pendant le remplissage, vérification de tous les champs (</a:t>
            </a:r>
            <a:r>
              <a:rPr lang="fr-FR" dirty="0" err="1" smtClean="0"/>
              <a:t>Javascript</a:t>
            </a:r>
            <a:r>
              <a:rPr lang="fr-FR" dirty="0" smtClean="0"/>
              <a:t>).</a:t>
            </a:r>
            <a:endParaRPr lang="fr-FR" dirty="0"/>
          </a:p>
          <a:p>
            <a:pPr lvl="1">
              <a:buFontTx/>
              <a:buChar char="-"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81" y="3502447"/>
            <a:ext cx="5400000" cy="107619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5" y="5369168"/>
            <a:ext cx="11582399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8522" y="6447252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pic>
        <p:nvPicPr>
          <p:cNvPr id="8" name="Picture 2" descr="D:\Desktop\20140522\images\maf - Cop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40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Partie </a:t>
            </a:r>
            <a:r>
              <a:rPr lang="fr-FR" dirty="0" err="1"/>
              <a:t>Front-Office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795" y="2253916"/>
            <a:ext cx="7508458" cy="4604084"/>
          </a:xfrm>
        </p:spPr>
        <p:txBody>
          <a:bodyPr anchor="t" anchorCtr="0"/>
          <a:lstStyle/>
          <a:p>
            <a:pPr>
              <a:buFont typeface="Wingdings" panose="05000000000000000000" pitchFamily="2" charset="2"/>
              <a:buChar char="q"/>
            </a:pPr>
            <a:r>
              <a:rPr lang="fr-FR" u="sng" dirty="0"/>
              <a:t>Partie Utilisateur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b="1" dirty="0" smtClean="0"/>
              <a:t>Comment se connecter ?</a:t>
            </a:r>
          </a:p>
          <a:p>
            <a:pPr>
              <a:buFontTx/>
              <a:buChar char="-"/>
            </a:pPr>
            <a:r>
              <a:rPr lang="fr-FR" dirty="0" smtClean="0"/>
              <a:t>Vérification du couple pseudo/ mot de passe (cryptage MD5)</a:t>
            </a:r>
          </a:p>
          <a:p>
            <a:pPr>
              <a:buFontTx/>
              <a:buChar char="-"/>
            </a:pPr>
            <a:r>
              <a:rPr lang="fr-FR" dirty="0" smtClean="0"/>
              <a:t>Création variables SESSION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962274" y="3737134"/>
            <a:ext cx="4338729" cy="2166362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92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962274" y="3737133"/>
            <a:ext cx="4338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VARIABLES SESSION</a:t>
            </a:r>
          </a:p>
          <a:p>
            <a:endParaRPr lang="fr-FR" dirty="0"/>
          </a:p>
          <a:p>
            <a:r>
              <a:rPr lang="fr-FR" dirty="0" smtClean="0"/>
              <a:t>$_SESSION[‘pseudo’]</a:t>
            </a:r>
          </a:p>
          <a:p>
            <a:r>
              <a:rPr lang="fr-FR" dirty="0" smtClean="0"/>
              <a:t>$_SESSION[‘nom’]</a:t>
            </a:r>
          </a:p>
          <a:p>
            <a:r>
              <a:rPr lang="fr-FR" dirty="0" smtClean="0"/>
              <a:t>$_SESSION[‘</a:t>
            </a:r>
            <a:r>
              <a:rPr lang="fr-FR" dirty="0" err="1" smtClean="0"/>
              <a:t>prenom</a:t>
            </a:r>
            <a:r>
              <a:rPr lang="fr-FR" dirty="0" smtClean="0"/>
              <a:t>’]</a:t>
            </a:r>
          </a:p>
          <a:p>
            <a:r>
              <a:rPr lang="fr-FR" dirty="0" smtClean="0"/>
              <a:t>$_SESSION[‘connecte’]</a:t>
            </a:r>
          </a:p>
          <a:p>
            <a:r>
              <a:rPr lang="fr-FR" dirty="0" smtClean="0"/>
              <a:t>$_SESSION[‘</a:t>
            </a:r>
            <a:r>
              <a:rPr lang="fr-FR" dirty="0" err="1" smtClean="0"/>
              <a:t>dateDerniereConnexion</a:t>
            </a:r>
            <a:r>
              <a:rPr lang="fr-FR" dirty="0" smtClean="0"/>
              <a:t>’]</a:t>
            </a:r>
          </a:p>
          <a:p>
            <a:endParaRPr lang="fr-F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64" y="4228407"/>
            <a:ext cx="4781550" cy="92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64" y="5432008"/>
            <a:ext cx="4781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6438235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pic>
        <p:nvPicPr>
          <p:cNvPr id="11" name="Picture 2" descr="D:\Desktop\20140522\images\maf - Cop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57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Partie </a:t>
            </a:r>
            <a:r>
              <a:rPr lang="fr-FR" dirty="0" err="1"/>
              <a:t>Front-Office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794" y="2253916"/>
            <a:ext cx="11655959" cy="4604084"/>
          </a:xfrm>
        </p:spPr>
        <p:txBody>
          <a:bodyPr numCol="2" anchor="t" anchorCtr="0"/>
          <a:lstStyle/>
          <a:p>
            <a:pPr marL="0" indent="0">
              <a:buNone/>
            </a:pPr>
            <a:r>
              <a:rPr lang="fr-FR" b="1" dirty="0" smtClean="0"/>
              <a:t>Comment déposer une annonce ?</a:t>
            </a:r>
          </a:p>
          <a:p>
            <a:pPr>
              <a:buFontTx/>
              <a:buChar char="-"/>
            </a:pPr>
            <a:r>
              <a:rPr lang="fr-FR" dirty="0" smtClean="0"/>
              <a:t>Formulaire à remplir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Sous-catégories dynamiques (Ajax)</a:t>
            </a:r>
          </a:p>
          <a:p>
            <a:pPr>
              <a:buFontTx/>
              <a:buChar char="-"/>
            </a:pPr>
            <a:r>
              <a:rPr lang="fr-FR" dirty="0" smtClean="0"/>
              <a:t>Faire Offre (</a:t>
            </a:r>
            <a:r>
              <a:rPr lang="fr-FR" dirty="0" err="1" smtClean="0"/>
              <a:t>Javascript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r>
              <a:rPr lang="fr-FR" dirty="0" smtClean="0"/>
              <a:t>Utiliser mon adresse (Ajax)</a:t>
            </a:r>
          </a:p>
          <a:p>
            <a:pPr>
              <a:buFontTx/>
              <a:buChar char="-"/>
            </a:pPr>
            <a:r>
              <a:rPr lang="fr-FR" dirty="0" smtClean="0"/>
              <a:t>Code Postal (Ajax)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7" y="3146180"/>
            <a:ext cx="476762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43" y="4147771"/>
            <a:ext cx="6134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-19913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pic>
        <p:nvPicPr>
          <p:cNvPr id="8" name="Picture 2" descr="D:\Desktop\20140522\images\maf - Cop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48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Partie </a:t>
            </a:r>
            <a:r>
              <a:rPr lang="fr-FR" dirty="0" err="1"/>
              <a:t>Front-Office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795" y="2253916"/>
            <a:ext cx="7508458" cy="4604084"/>
          </a:xfrm>
        </p:spPr>
        <p:txBody>
          <a:bodyPr anchor="t" anchorCtr="0"/>
          <a:lstStyle/>
          <a:p>
            <a:pPr>
              <a:buFontTx/>
              <a:buChar char="-"/>
            </a:pPr>
            <a:r>
              <a:rPr lang="fr-FR" dirty="0" smtClean="0"/>
              <a:t>Sélection d’une photo principale</a:t>
            </a:r>
          </a:p>
          <a:p>
            <a:pPr>
              <a:buFontTx/>
              <a:buChar char="-"/>
            </a:pPr>
            <a:r>
              <a:rPr lang="fr-FR" dirty="0" smtClean="0"/>
              <a:t>Sélection de photos secondaires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04" y="3630856"/>
            <a:ext cx="4448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pic>
        <p:nvPicPr>
          <p:cNvPr id="7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17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Partie </a:t>
            </a:r>
            <a:r>
              <a:rPr lang="fr-FR" dirty="0" err="1"/>
              <a:t>Front-Office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795" y="2253916"/>
            <a:ext cx="11468390" cy="4604084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fr-FR" b="1" dirty="0" smtClean="0"/>
              <a:t>Comment rechercher une annonce ?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- Différents filtres permettent réduire le nombre de résultats de la recherche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74" y="3508498"/>
            <a:ext cx="5505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pic>
        <p:nvPicPr>
          <p:cNvPr id="7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07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Partie </a:t>
            </a:r>
            <a:r>
              <a:rPr lang="fr-FR" dirty="0" err="1"/>
              <a:t>Front-Office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795" y="2253916"/>
            <a:ext cx="11468390" cy="4604084"/>
          </a:xfrm>
        </p:spPr>
        <p:txBody>
          <a:bodyPr anchor="t" anchorCtr="0"/>
          <a:lstStyle/>
          <a:p>
            <a:pPr>
              <a:buFontTx/>
              <a:buChar char="-"/>
            </a:pPr>
            <a:r>
              <a:rPr lang="fr-FR" dirty="0" smtClean="0"/>
              <a:t>Le nombre d’annonces par page est affichée (requête SQL)</a:t>
            </a:r>
          </a:p>
          <a:p>
            <a:pPr>
              <a:buFontTx/>
              <a:buChar char="-"/>
            </a:pPr>
            <a:r>
              <a:rPr lang="fr-FR" dirty="0" smtClean="0"/>
              <a:t>Il y a une pagination qui permet d’afficher 10 annonces par page</a:t>
            </a:r>
          </a:p>
          <a:p>
            <a:pPr>
              <a:buFontTx/>
              <a:buChar char="-"/>
            </a:pPr>
            <a:r>
              <a:rPr lang="fr-FR" dirty="0" smtClean="0"/>
              <a:t>Liste des annonces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2" y="3897923"/>
            <a:ext cx="72485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pic>
        <p:nvPicPr>
          <p:cNvPr id="7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95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Partie </a:t>
            </a:r>
            <a:r>
              <a:rPr lang="fr-FR" dirty="0" err="1"/>
              <a:t>Front-Office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795" y="2253916"/>
            <a:ext cx="11468390" cy="4604084"/>
          </a:xfrm>
        </p:spPr>
        <p:txBody>
          <a:bodyPr anchor="t" anchorCtr="0"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1" y="2226286"/>
            <a:ext cx="11757879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pic>
        <p:nvPicPr>
          <p:cNvPr id="7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75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222287"/>
            <a:ext cx="5131151" cy="406577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Dans notre présentation ci-après, nous allons vous décrire notre projet </a:t>
            </a:r>
            <a:r>
              <a:rPr lang="fr-FR" dirty="0" err="1" smtClean="0"/>
              <a:t>MesAnnoncesFastoches</a:t>
            </a:r>
            <a:r>
              <a:rPr lang="fr-FR" dirty="0" smtClean="0"/>
              <a:t> (MAF).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Soyez attentifs !! </a:t>
            </a:r>
            <a:endParaRPr lang="fr-FR" dirty="0"/>
          </a:p>
        </p:txBody>
      </p:sp>
      <p:sp>
        <p:nvSpPr>
          <p:cNvPr id="4" name="Émoticône 3"/>
          <p:cNvSpPr/>
          <p:nvPr/>
        </p:nvSpPr>
        <p:spPr>
          <a:xfrm>
            <a:off x="2805831" y="4784943"/>
            <a:ext cx="338204" cy="28809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Romane\Google Drive\Projet Tutoré\NOUVEAU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90" y="2640743"/>
            <a:ext cx="4384110" cy="32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pic>
        <p:nvPicPr>
          <p:cNvPr id="6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76660"/>
      </p:ext>
    </p:extLst>
  </p:cSld>
  <p:clrMapOvr>
    <a:masterClrMapping/>
  </p:clrMapOvr>
  <p:transition spd="slow" advTm="2719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Partie </a:t>
            </a:r>
            <a:r>
              <a:rPr lang="fr-FR" dirty="0" err="1"/>
              <a:t>Front-Office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795" y="2253916"/>
            <a:ext cx="11468390" cy="4604084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fr-FR" b="1" dirty="0" smtClean="0"/>
              <a:t>Quelles sont les différentes autres fonctionnalités ?</a:t>
            </a:r>
          </a:p>
          <a:p>
            <a:pPr>
              <a:buFontTx/>
              <a:buChar char="-"/>
            </a:pPr>
            <a:r>
              <a:rPr lang="fr-FR" dirty="0" smtClean="0"/>
              <a:t>Détails d’une annonce</a:t>
            </a:r>
          </a:p>
          <a:p>
            <a:pPr>
              <a:buFontTx/>
              <a:buChar char="-"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37" y="2271908"/>
            <a:ext cx="5510578" cy="427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pic>
        <p:nvPicPr>
          <p:cNvPr id="7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44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Partie </a:t>
            </a:r>
            <a:r>
              <a:rPr lang="fr-FR" dirty="0" err="1"/>
              <a:t>Front-Office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795" y="2253916"/>
            <a:ext cx="11468390" cy="4604084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fr-FR" b="1" dirty="0" smtClean="0"/>
              <a:t>Quelles sont les différentes autres fonctionnalités ?</a:t>
            </a:r>
          </a:p>
          <a:p>
            <a:pPr>
              <a:buFontTx/>
              <a:buChar char="-"/>
            </a:pPr>
            <a:r>
              <a:rPr lang="fr-FR" dirty="0" smtClean="0"/>
              <a:t>Messagerie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2" y="3739662"/>
            <a:ext cx="5445123" cy="20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93477" y="2921949"/>
            <a:ext cx="443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ConversationExistante</a:t>
            </a:r>
            <a:r>
              <a:rPr lang="fr-FR" dirty="0" smtClean="0"/>
              <a:t>(U1,U2,A) ?</a:t>
            </a:r>
            <a:endParaRPr lang="fr-F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38" y="3739662"/>
            <a:ext cx="6273706" cy="257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6471138" y="3291281"/>
            <a:ext cx="1031631" cy="354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3739662" y="3291281"/>
            <a:ext cx="668215" cy="354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502769" y="3276545"/>
            <a:ext cx="100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OUI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54923" y="3276545"/>
            <a:ext cx="82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pic>
        <p:nvPicPr>
          <p:cNvPr id="13" name="Picture 2" descr="D:\Desktop\20140522\images\maf - Cop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12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Partie Back-Office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5989" y="2580362"/>
            <a:ext cx="776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back-office c’est la partie qui exécute les tâches administratives.</a:t>
            </a:r>
            <a:endParaRPr lang="fr-FR" dirty="0"/>
          </a:p>
        </p:txBody>
      </p:sp>
      <p:pic>
        <p:nvPicPr>
          <p:cNvPr id="8" name="Espace réservé du contenu 7" descr="Schema_Back_Offi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2375" y="3274748"/>
            <a:ext cx="9086850" cy="3276600"/>
          </a:xfrm>
        </p:spPr>
      </p:pic>
      <p:sp>
        <p:nvSpPr>
          <p:cNvPr id="7" name="ZoneTexte 6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pic>
        <p:nvPicPr>
          <p:cNvPr id="9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29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Partie </a:t>
            </a:r>
            <a:r>
              <a:rPr lang="fr-FR" dirty="0" err="1" smtClean="0"/>
              <a:t>Back-Office</a:t>
            </a:r>
            <a:endParaRPr lang="fr-FR" dirty="0"/>
          </a:p>
        </p:txBody>
      </p:sp>
      <p:pic>
        <p:nvPicPr>
          <p:cNvPr id="4" name="Image 3" descr="BO_Gestion_annon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907" y="3381149"/>
            <a:ext cx="8819759" cy="347685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03773"/>
          </a:xfrm>
        </p:spPr>
        <p:txBody>
          <a:bodyPr anchor="t" anchorCtr="0"/>
          <a:lstStyle/>
          <a:p>
            <a:pPr>
              <a:buFont typeface="Wingdings" panose="05000000000000000000" pitchFamily="2" charset="2"/>
              <a:buChar char="q"/>
            </a:pPr>
            <a:r>
              <a:rPr lang="fr-FR" u="sng" dirty="0" smtClean="0"/>
              <a:t>Administration 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b="1" dirty="0" smtClean="0"/>
              <a:t>Quelles sont les actions possibles d’un administrateur</a:t>
            </a:r>
          </a:p>
          <a:p>
            <a:pPr lvl="1">
              <a:buFontTx/>
              <a:buChar char="-"/>
            </a:pPr>
            <a:r>
              <a:rPr lang="fr-FR" dirty="0" smtClean="0"/>
              <a:t>Gestion des annonces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pic>
        <p:nvPicPr>
          <p:cNvPr id="7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Partie </a:t>
            </a:r>
            <a:r>
              <a:rPr lang="fr-FR" dirty="0" err="1" smtClean="0"/>
              <a:t>Back-Office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03773"/>
          </a:xfrm>
        </p:spPr>
        <p:txBody>
          <a:bodyPr anchor="t" anchorCtr="0"/>
          <a:lstStyle/>
          <a:p>
            <a:pPr lvl="1">
              <a:buFontTx/>
              <a:buChar char="-"/>
            </a:pPr>
            <a:r>
              <a:rPr lang="fr-FR" dirty="0" smtClean="0"/>
              <a:t>Gestion de l’annonce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 descr="BO_Gestion_anno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2237" y="2825481"/>
            <a:ext cx="7430538" cy="384863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pic>
        <p:nvPicPr>
          <p:cNvPr id="8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70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Partie </a:t>
            </a:r>
            <a:r>
              <a:rPr lang="fr-FR" dirty="0" err="1" smtClean="0"/>
              <a:t>Back-Office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03773"/>
          </a:xfrm>
        </p:spPr>
        <p:txBody>
          <a:bodyPr anchor="t" anchorCtr="0"/>
          <a:lstStyle/>
          <a:p>
            <a:pPr lvl="1">
              <a:buFontTx/>
              <a:buChar char="-"/>
            </a:pPr>
            <a:r>
              <a:rPr lang="fr-FR" dirty="0" smtClean="0"/>
              <a:t>Gestion des utilisateurs</a:t>
            </a:r>
          </a:p>
          <a:p>
            <a:pPr lvl="1">
              <a:buNone/>
            </a:pPr>
            <a:r>
              <a:rPr lang="fr-FR" i="1" dirty="0" smtClean="0"/>
              <a:t>Utilisation du plugin </a:t>
            </a:r>
            <a:r>
              <a:rPr lang="fr-FR" i="1" dirty="0" err="1" smtClean="0"/>
              <a:t>jQuery</a:t>
            </a:r>
            <a:r>
              <a:rPr lang="fr-FR" i="1" dirty="0" smtClean="0"/>
              <a:t> « </a:t>
            </a:r>
            <a:r>
              <a:rPr lang="fr-FR" i="1" dirty="0" err="1" smtClean="0"/>
              <a:t>Datatables</a:t>
            </a:r>
            <a:r>
              <a:rPr lang="fr-FR" i="1" dirty="0" smtClean="0"/>
              <a:t> »</a:t>
            </a:r>
          </a:p>
          <a:p>
            <a:pPr lvl="1">
              <a:buNone/>
            </a:pPr>
            <a:r>
              <a:rPr lang="fr-FR" i="1" dirty="0" smtClean="0"/>
              <a:t>			Permet de générer un tableau avec des fonctionnalités natives telles que :</a:t>
            </a:r>
            <a:endParaRPr lang="fr-FR" sz="1200" i="1" dirty="0" smtClean="0"/>
          </a:p>
          <a:p>
            <a:pPr marL="1344613" lvl="1" indent="-269875">
              <a:buFont typeface="Wingdings" pitchFamily="2" charset="2"/>
              <a:buChar char="§"/>
            </a:pPr>
            <a:r>
              <a:rPr lang="fr-FR" sz="1200" i="1" dirty="0" smtClean="0"/>
              <a:t>Pagination</a:t>
            </a:r>
          </a:p>
          <a:p>
            <a:pPr marL="1344613" lvl="1" indent="-269875">
              <a:buFont typeface="Wingdings" pitchFamily="2" charset="2"/>
              <a:buChar char="§"/>
            </a:pPr>
            <a:r>
              <a:rPr lang="fr-FR" sz="1200" i="1" dirty="0" smtClean="0"/>
              <a:t>Recherche</a:t>
            </a:r>
          </a:p>
          <a:p>
            <a:pPr marL="1344613" lvl="1" indent="-269875">
              <a:buFont typeface="Wingdings" pitchFamily="2" charset="2"/>
              <a:buChar char="§"/>
            </a:pPr>
            <a:r>
              <a:rPr lang="fr-FR" sz="1200" i="1" dirty="0" smtClean="0"/>
              <a:t>Tris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BO_Gestion_utilisat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8234" y="4293489"/>
            <a:ext cx="9526330" cy="24196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pic>
        <p:nvPicPr>
          <p:cNvPr id="8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77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Partie </a:t>
            </a:r>
            <a:r>
              <a:rPr lang="fr-FR" dirty="0" err="1" smtClean="0"/>
              <a:t>Back-Office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03773"/>
          </a:xfrm>
        </p:spPr>
        <p:txBody>
          <a:bodyPr anchor="t" anchorCtr="0"/>
          <a:lstStyle/>
          <a:p>
            <a:pPr lvl="1">
              <a:buFontTx/>
              <a:buChar char="-"/>
            </a:pPr>
            <a:r>
              <a:rPr lang="fr-FR" dirty="0" smtClean="0"/>
              <a:t>Gestion de l’utilisateur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marL="0" indent="0">
              <a:buFont typeface="Wingdings" pitchFamily="2" charset="2"/>
              <a:buChar char="§"/>
            </a:pPr>
            <a:r>
              <a:rPr lang="fr-FR" sz="1600" dirty="0" smtClean="0"/>
              <a:t> Changer le type de l’utilisateur (Administrateur </a:t>
            </a:r>
          </a:p>
          <a:p>
            <a:pPr marL="0" indent="0">
              <a:buNone/>
            </a:pPr>
            <a:r>
              <a:rPr lang="fr-FR" sz="1600" dirty="0" smtClean="0"/>
              <a:t>ou utilisateur simple)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sz="1600" dirty="0" smtClean="0"/>
              <a:t> Bannir un utilisateur</a:t>
            </a:r>
          </a:p>
          <a:p>
            <a:pPr marL="0" indent="0">
              <a:buFont typeface="Courier New" pitchFamily="49" charset="0"/>
              <a:buChar char="o"/>
            </a:pPr>
            <a:endParaRPr lang="fr-FR" sz="1600" dirty="0" smtClean="0"/>
          </a:p>
          <a:p>
            <a:pPr marL="0" indent="0">
              <a:buNone/>
            </a:pPr>
            <a:endParaRPr lang="fr-FR" sz="1600" i="1" dirty="0" smtClean="0"/>
          </a:p>
        </p:txBody>
      </p:sp>
      <p:pic>
        <p:nvPicPr>
          <p:cNvPr id="6" name="Image 5" descr="BO_info_utilisat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0187" y="2065867"/>
            <a:ext cx="5877746" cy="46202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pic>
        <p:nvPicPr>
          <p:cNvPr id="8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59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Partie </a:t>
            </a:r>
            <a:r>
              <a:rPr lang="fr-FR" dirty="0" err="1" smtClean="0"/>
              <a:t>Back-Office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3" y="2222287"/>
            <a:ext cx="4845488" cy="791845"/>
          </a:xfrm>
        </p:spPr>
        <p:txBody>
          <a:bodyPr anchor="t" anchorCtr="0">
            <a:normAutofit/>
          </a:bodyPr>
          <a:lstStyle/>
          <a:p>
            <a:pPr lvl="1">
              <a:buFontTx/>
              <a:buChar char="-"/>
            </a:pPr>
            <a:r>
              <a:rPr lang="fr-FR" dirty="0" smtClean="0"/>
              <a:t>Gestion de l’utilisateur</a:t>
            </a:r>
          </a:p>
          <a:p>
            <a:pPr lvl="1">
              <a:buNone/>
            </a:pPr>
            <a:r>
              <a:rPr lang="fr-FR" i="1" dirty="0" smtClean="0"/>
              <a:t>Utilisation d’</a:t>
            </a:r>
            <a:r>
              <a:rPr lang="fr-FR" b="1" i="1" dirty="0" smtClean="0"/>
              <a:t>Ajax</a:t>
            </a:r>
            <a:r>
              <a:rPr lang="fr-FR" i="1" dirty="0" smtClean="0"/>
              <a:t> pour le contrôle d’état :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BO_modifier_act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788" y="3963269"/>
            <a:ext cx="6220694" cy="2724530"/>
          </a:xfrm>
          <a:prstGeom prst="rect">
            <a:avLst/>
          </a:prstGeom>
        </p:spPr>
      </p:pic>
      <p:pic>
        <p:nvPicPr>
          <p:cNvPr id="7" name="Image 6" descr="BO_modifier_actif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199" y="3005625"/>
            <a:ext cx="7421011" cy="6096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3199" y="2751666"/>
            <a:ext cx="575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Vue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220133" y="3699933"/>
            <a:ext cx="116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Script Ajax</a:t>
            </a:r>
            <a:endParaRPr lang="fr-FR" sz="1400" dirty="0"/>
          </a:p>
        </p:txBody>
      </p:sp>
      <p:pic>
        <p:nvPicPr>
          <p:cNvPr id="11" name="Image 10" descr="BO_modifier_actif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925" y="4127021"/>
            <a:ext cx="5068008" cy="257210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980367" y="3817829"/>
            <a:ext cx="3250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Script PHP appelé par le script Ajax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506308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pic>
        <p:nvPicPr>
          <p:cNvPr id="14" name="Picture 2" descr="D:\Desktop\20140522\images\maf - Cop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07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Partie </a:t>
            </a:r>
            <a:r>
              <a:rPr lang="fr-FR" dirty="0" err="1" smtClean="0"/>
              <a:t>Back-Office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3" y="2222287"/>
            <a:ext cx="4845488" cy="436246"/>
          </a:xfrm>
        </p:spPr>
        <p:txBody>
          <a:bodyPr anchor="t" anchorCtr="0">
            <a:normAutofit/>
          </a:bodyPr>
          <a:lstStyle/>
          <a:p>
            <a:pPr lvl="1">
              <a:buFontTx/>
              <a:buChar char="-"/>
            </a:pPr>
            <a:r>
              <a:rPr lang="fr-FR" dirty="0" smtClean="0"/>
              <a:t>Gestion des catégories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Image 9" descr="BO_Gestion_categori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53" y="3511526"/>
            <a:ext cx="4156142" cy="1780140"/>
          </a:xfrm>
          <a:prstGeom prst="rect">
            <a:avLst/>
          </a:prstGeom>
        </p:spPr>
      </p:pic>
      <p:pic>
        <p:nvPicPr>
          <p:cNvPr id="13" name="Image 12" descr="BO_Gestion_categori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7986" y="2574506"/>
            <a:ext cx="4268246" cy="4145471"/>
          </a:xfrm>
          <a:prstGeom prst="rect">
            <a:avLst/>
          </a:prstGeom>
        </p:spPr>
      </p:pic>
      <p:pic>
        <p:nvPicPr>
          <p:cNvPr id="14" name="Image 13" descr="BO_Gestion_categorie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027" y="1988529"/>
            <a:ext cx="4762040" cy="476204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69333" y="321733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599266" y="259080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010400" y="20658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pic>
        <p:nvPicPr>
          <p:cNvPr id="18" name="Picture 2" descr="D:\Desktop\20140522\images\maf - Cop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71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Partie </a:t>
            </a:r>
            <a:r>
              <a:rPr lang="fr-FR" dirty="0" err="1" smtClean="0"/>
              <a:t>Back-Office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3" y="2222287"/>
            <a:ext cx="4845488" cy="436246"/>
          </a:xfrm>
        </p:spPr>
        <p:txBody>
          <a:bodyPr anchor="t" anchorCtr="0">
            <a:normAutofit/>
          </a:bodyPr>
          <a:lstStyle/>
          <a:p>
            <a:pPr lvl="1">
              <a:buFontTx/>
              <a:buChar char="-"/>
            </a:pPr>
            <a:r>
              <a:rPr lang="fr-FR" dirty="0" smtClean="0"/>
              <a:t>Gestion des catégories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1" name="Image 10" descr="BO_modifer_ca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333" y="2666839"/>
            <a:ext cx="6283866" cy="2142227"/>
          </a:xfrm>
          <a:prstGeom prst="rect">
            <a:avLst/>
          </a:prstGeom>
        </p:spPr>
      </p:pic>
      <p:pic>
        <p:nvPicPr>
          <p:cNvPr id="12" name="Image 11" descr="BO_modifer_c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435" y="2186292"/>
            <a:ext cx="5492566" cy="302918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77799" y="2404534"/>
            <a:ext cx="575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Vue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536266" y="1921933"/>
            <a:ext cx="538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Script Ajax</a:t>
            </a:r>
            <a:endParaRPr lang="fr-FR" sz="1400" dirty="0"/>
          </a:p>
        </p:txBody>
      </p:sp>
      <p:pic>
        <p:nvPicPr>
          <p:cNvPr id="20" name="Image 19" descr="BO_modifer_ca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683" y="5066654"/>
            <a:ext cx="6211167" cy="168616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52400" y="4792132"/>
            <a:ext cx="321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Script PHP appelé par le script Ajax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1800027" y="6488668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pic>
        <p:nvPicPr>
          <p:cNvPr id="13" name="Picture 2" descr="D:\Desktop\20140522\images\maf - Cop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6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504" y="2297443"/>
            <a:ext cx="10554574" cy="440398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I. Présentation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Pourquoi ce sujet?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Quelle organisation 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Méthode de travail 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Fonctionnement du 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II</a:t>
            </a:r>
            <a:r>
              <a:rPr lang="fr-FR" dirty="0"/>
              <a:t>. </a:t>
            </a:r>
            <a:r>
              <a:rPr lang="fr-FR" dirty="0" smtClean="0"/>
              <a:t>Base de données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III. Partie </a:t>
            </a:r>
            <a:r>
              <a:rPr lang="fr-FR" dirty="0" err="1" smtClean="0"/>
              <a:t>Front-office</a:t>
            </a:r>
            <a:r>
              <a:rPr lang="fr-FR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Du point de vue Visiteur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Du point de vue </a:t>
            </a:r>
            <a:r>
              <a:rPr lang="fr-FR" dirty="0" smtClean="0"/>
              <a:t>Utilisateur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IV. Partie </a:t>
            </a:r>
            <a:r>
              <a:rPr lang="fr-FR" dirty="0" err="1" smtClean="0"/>
              <a:t>Back-Ofice</a:t>
            </a: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Du point de vue </a:t>
            </a:r>
            <a:r>
              <a:rPr lang="fr-FR" dirty="0" smtClean="0"/>
              <a:t>Administrateur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V. Conclusion</a:t>
            </a: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pic>
        <p:nvPicPr>
          <p:cNvPr id="6" name="Picture 2" descr="D:\Desktop\20140522\images\maf - Cop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6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V. Conclusion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fr-FR" dirty="0"/>
              <a:t>Ce projet a été très enrichissant, </a:t>
            </a:r>
            <a:r>
              <a:rPr lang="fr-FR" dirty="0" smtClean="0"/>
              <a:t>sur </a:t>
            </a:r>
            <a:r>
              <a:rPr lang="fr-FR" dirty="0"/>
              <a:t>le plan technique, avec l'utilisation des différents langages tels que </a:t>
            </a:r>
            <a:r>
              <a:rPr lang="fr-FR" dirty="0" smtClean="0"/>
              <a:t>PHP, </a:t>
            </a:r>
            <a:r>
              <a:rPr lang="fr-FR" dirty="0" err="1" smtClean="0"/>
              <a:t>Javascript</a:t>
            </a:r>
            <a:r>
              <a:rPr lang="fr-FR" dirty="0" smtClean="0"/>
              <a:t>, Ajax, …</a:t>
            </a:r>
            <a:br>
              <a:rPr lang="fr-FR" dirty="0" smtClean="0"/>
            </a:br>
            <a:r>
              <a:rPr lang="fr-FR" dirty="0" smtClean="0"/>
              <a:t>Mais aussi </a:t>
            </a:r>
            <a:r>
              <a:rPr lang="fr-FR" dirty="0"/>
              <a:t>sur le plan relationnel, avec le travail </a:t>
            </a:r>
            <a:r>
              <a:rPr lang="fr-FR" dirty="0" smtClean="0"/>
              <a:t>d'équipe. Nous sommes parvenu </a:t>
            </a:r>
            <a:r>
              <a:rPr lang="fr-FR" dirty="0"/>
              <a:t>à collaborer ensemble sur un même projet pour le mener à bien. </a:t>
            </a:r>
            <a:r>
              <a:rPr lang="fr-FR" dirty="0" smtClean="0"/>
              <a:t>Pour </a:t>
            </a:r>
            <a:r>
              <a:rPr lang="fr-FR" dirty="0"/>
              <a:t>cela, </a:t>
            </a:r>
            <a:r>
              <a:rPr lang="fr-FR" dirty="0" smtClean="0"/>
              <a:t>chacun a pu compter sur les autres.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Au final ce projet nous a apporté un petit quelque chose à chacun. </a:t>
            </a:r>
            <a:r>
              <a:rPr lang="fr-FR" dirty="0"/>
              <a:t>Ce fut une très belle </a:t>
            </a:r>
            <a:r>
              <a:rPr lang="fr-FR" dirty="0" smtClean="0"/>
              <a:t>expérience pour nous trois.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</a:t>
            </a:r>
            <a:endParaRPr lang="fr-FR" dirty="0"/>
          </a:p>
        </p:txBody>
      </p:sp>
      <p:pic>
        <p:nvPicPr>
          <p:cNvPr id="6" name="Picture 2" descr="D:\Desktop\20140522\images\maf - Cop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67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03773"/>
          </a:xfrm>
        </p:spPr>
        <p:txBody>
          <a:bodyPr anchor="t" anchorCtr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POURQUOI CE SUJET ?</a:t>
            </a:r>
          </a:p>
          <a:p>
            <a:pPr lvl="1">
              <a:buFontTx/>
              <a:buChar char="-"/>
            </a:pPr>
            <a:r>
              <a:rPr lang="fr-FR" sz="2200" dirty="0" smtClean="0"/>
              <a:t>Sujet actuel</a:t>
            </a:r>
          </a:p>
          <a:p>
            <a:pPr lvl="1">
              <a:buFontTx/>
              <a:buChar char="-"/>
            </a:pPr>
            <a:r>
              <a:rPr lang="fr-FR" sz="2200" dirty="0" smtClean="0"/>
              <a:t>Sujet complet</a:t>
            </a:r>
          </a:p>
          <a:p>
            <a:pPr lvl="1">
              <a:buFontTx/>
              <a:buChar char="-"/>
            </a:pPr>
            <a:endParaRPr lang="fr-FR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QUELLE ORGANISATION ?</a:t>
            </a:r>
          </a:p>
          <a:p>
            <a:pPr lvl="1">
              <a:buFontTx/>
              <a:buChar char="-"/>
            </a:pPr>
            <a:r>
              <a:rPr lang="fr-FR" sz="2200" dirty="0" smtClean="0"/>
              <a:t>Cahier des charges / Base de données</a:t>
            </a:r>
          </a:p>
          <a:p>
            <a:pPr lvl="1">
              <a:buFontTx/>
              <a:buChar char="-"/>
            </a:pPr>
            <a:r>
              <a:rPr lang="fr-FR" sz="2200" dirty="0" err="1" smtClean="0"/>
              <a:t>Front-Office</a:t>
            </a:r>
            <a:r>
              <a:rPr lang="fr-FR" sz="2200" dirty="0" smtClean="0"/>
              <a:t> / Back-Office</a:t>
            </a:r>
          </a:p>
          <a:p>
            <a:pPr lvl="1">
              <a:buFontTx/>
              <a:buChar char="-"/>
            </a:pPr>
            <a:r>
              <a:rPr lang="fr-FR" sz="2200" dirty="0" smtClean="0"/>
              <a:t>Serveur SVN</a:t>
            </a:r>
          </a:p>
          <a:p>
            <a:pPr>
              <a:buFontTx/>
              <a:buChar char="-"/>
            </a:pPr>
            <a:endParaRPr lang="fr-FR" sz="2400" dirty="0" smtClean="0"/>
          </a:p>
          <a:p>
            <a:pPr>
              <a:buFontTx/>
              <a:buChar char="-"/>
            </a:pP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pic>
        <p:nvPicPr>
          <p:cNvPr id="6" name="Picture 2" descr="D:\Desktop\20140522\images\maf - Cop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5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778" y="2178144"/>
            <a:ext cx="11557208" cy="4535807"/>
          </a:xfrm>
        </p:spPr>
        <p:txBody>
          <a:bodyPr anchor="t" anchorCtr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METHODE DE TRAVAIL ?</a:t>
            </a:r>
          </a:p>
          <a:p>
            <a:pPr lvl="1">
              <a:buFontTx/>
              <a:buChar char="-"/>
            </a:pPr>
            <a:r>
              <a:rPr lang="fr-FR" sz="1800" dirty="0" smtClean="0"/>
              <a:t>Google Drive</a:t>
            </a:r>
          </a:p>
          <a:p>
            <a:pPr lvl="1">
              <a:buFontTx/>
              <a:buChar char="-"/>
            </a:pPr>
            <a:r>
              <a:rPr lang="fr-FR" sz="1800" dirty="0" err="1" smtClean="0"/>
              <a:t>Turtoise</a:t>
            </a:r>
            <a:r>
              <a:rPr lang="fr-FR" sz="1800" dirty="0" smtClean="0"/>
              <a:t> </a:t>
            </a:r>
            <a:r>
              <a:rPr lang="fr-FR" sz="1800" dirty="0"/>
              <a:t>SVN</a:t>
            </a:r>
          </a:p>
          <a:p>
            <a:pPr lvl="1">
              <a:buFontTx/>
              <a:buChar char="-"/>
            </a:pPr>
            <a:r>
              <a:rPr lang="fr-FR" sz="1800" dirty="0"/>
              <a:t>Modèle MVC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63" y="2056594"/>
            <a:ext cx="5770984" cy="48001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pic>
        <p:nvPicPr>
          <p:cNvPr id="7" name="Picture 2" descr="D:\Desktop\20140522\images\maf - C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40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50" y="262499"/>
            <a:ext cx="4990957" cy="62426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4462" y="445477"/>
            <a:ext cx="44430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Exemple du modèle MVC :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Saisie des informations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Validation du formulaire</a:t>
            </a:r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/>
          </a:p>
          <a:p>
            <a:r>
              <a:rPr lang="fr-FR" sz="1400" i="1" dirty="0" smtClean="0"/>
              <a:t>* On suppose que tout est bien renseign</a:t>
            </a:r>
            <a:r>
              <a:rPr lang="fr-FR" sz="1400" i="1" dirty="0"/>
              <a:t>é</a:t>
            </a:r>
            <a:r>
              <a:rPr lang="fr-FR" sz="1400" i="1" dirty="0" smtClean="0"/>
              <a:t> dans l’exemple</a:t>
            </a:r>
            <a:endParaRPr lang="fr-FR" sz="1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0655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8218" y="33490"/>
            <a:ext cx="6062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Au clic sur Valider -&gt; formulaire envoyé vers le même contrôleur :</a:t>
            </a:r>
            <a:endParaRPr lang="fr-FR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94" y="341267"/>
            <a:ext cx="9241812" cy="469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7" y="5097706"/>
            <a:ext cx="11572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147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75" y="0"/>
            <a:ext cx="811572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300625"/>
            <a:ext cx="38633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fr-FR" sz="2000" dirty="0" smtClean="0"/>
              <a:t>FONCTIONNEMENT DU SITE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dirty="0" smtClean="0"/>
          </a:p>
          <a:p>
            <a:r>
              <a:rPr lang="fr-FR" dirty="0" smtClean="0"/>
              <a:t>Diagramme des cas d’utilisation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322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Base de données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fr-FR" dirty="0" smtClean="0"/>
              <a:t>Base de données (SGBD) : 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MySQL sous </a:t>
            </a:r>
            <a:r>
              <a:rPr lang="fr-FR" dirty="0" err="1" smtClean="0">
                <a:sym typeface="Wingdings" panose="05000000000000000000" pitchFamily="2" charset="2"/>
              </a:rPr>
              <a:t>Wamp</a:t>
            </a:r>
            <a:r>
              <a:rPr lang="fr-FR" dirty="0" smtClean="0">
                <a:sym typeface="Wingdings" panose="05000000000000000000" pitchFamily="2" charset="2"/>
              </a:rPr>
              <a:t> avec </a:t>
            </a:r>
            <a:r>
              <a:rPr lang="fr-FR" dirty="0" err="1" smtClean="0">
                <a:sym typeface="Wingdings" panose="05000000000000000000" pitchFamily="2" charset="2"/>
              </a:rPr>
              <a:t>PhpMyAdmin</a:t>
            </a:r>
            <a:r>
              <a:rPr lang="fr-FR" dirty="0" smtClean="0">
                <a:sym typeface="Wingdings" panose="05000000000000000000" pitchFamily="2" charset="2"/>
              </a:rPr>
              <a:t> (environnement Windows) – en local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dirty="0" smtClean="0">
                <a:sym typeface="Wingdings" panose="05000000000000000000" pitchFamily="2" charset="2"/>
              </a:rPr>
              <a:t/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dirty="0" smtClean="0">
                <a:sym typeface="Wingdings" panose="05000000000000000000" pitchFamily="2" charset="2"/>
              </a:rPr>
              <a:t>Moteur de stockage de la base : 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InnoDB</a:t>
            </a:r>
            <a:r>
              <a:rPr lang="fr-FR" dirty="0" smtClean="0">
                <a:sym typeface="Wingdings" panose="05000000000000000000" pitchFamily="2" charset="2"/>
              </a:rPr>
              <a:t> (gestion des clés étrangères et intégrités référentielles)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453609"/>
            <a:ext cx="2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pic>
        <p:nvPicPr>
          <p:cNvPr id="8" name="Picture 2" descr="D:\Desktop\20140522\images\maf - Cop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95" y="218513"/>
            <a:ext cx="2539570" cy="15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06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nci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TC103457503[[fn=Citable]]</Template>
  <TotalTime>301</TotalTime>
  <Words>623</Words>
  <Application>Microsoft Office PowerPoint</Application>
  <PresentationFormat>Personnalisé</PresentationFormat>
  <Paragraphs>211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Concis</vt:lpstr>
      <vt:lpstr>Soutenance Projet Tutoré</vt:lpstr>
      <vt:lpstr>INTRODUCTION</vt:lpstr>
      <vt:lpstr>SOMMAIRE</vt:lpstr>
      <vt:lpstr>I. Présentation</vt:lpstr>
      <vt:lpstr>I. Présentation</vt:lpstr>
      <vt:lpstr>Présentation PowerPoint</vt:lpstr>
      <vt:lpstr>Présentation PowerPoint</vt:lpstr>
      <vt:lpstr>Présentation PowerPoint</vt:lpstr>
      <vt:lpstr>II. Base de données</vt:lpstr>
      <vt:lpstr>Présentation PowerPoint</vt:lpstr>
      <vt:lpstr>III. Partie Front-Office</vt:lpstr>
      <vt:lpstr>III. Partie Front-Office</vt:lpstr>
      <vt:lpstr>III. Partie Front-Office</vt:lpstr>
      <vt:lpstr>III. Partie Front-Office</vt:lpstr>
      <vt:lpstr>III. Partie Front-Office</vt:lpstr>
      <vt:lpstr>III. Partie Front-Office</vt:lpstr>
      <vt:lpstr>III. Partie Front-Office</vt:lpstr>
      <vt:lpstr>III. Partie Front-Office</vt:lpstr>
      <vt:lpstr>III. Partie Front-Office</vt:lpstr>
      <vt:lpstr>III. Partie Front-Office</vt:lpstr>
      <vt:lpstr>III. Partie Front-Office</vt:lpstr>
      <vt:lpstr>IV. Partie Back-Office</vt:lpstr>
      <vt:lpstr>IV. Partie Back-Office</vt:lpstr>
      <vt:lpstr>IV. Partie Back-Office</vt:lpstr>
      <vt:lpstr>IV. Partie Back-Office</vt:lpstr>
      <vt:lpstr>IV. Partie Back-Office</vt:lpstr>
      <vt:lpstr>IV. Partie Back-Office</vt:lpstr>
      <vt:lpstr>IV. Partie Back-Office</vt:lpstr>
      <vt:lpstr>IV. Partie Back-Office</vt:lpstr>
      <vt:lpstr>V.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Soutenance Projet Tutoré</dc:title>
  <dc:creator>mosson</dc:creator>
  <cp:lastModifiedBy>Romane</cp:lastModifiedBy>
  <cp:revision>192</cp:revision>
  <dcterms:created xsi:type="dcterms:W3CDTF">2014-05-20T11:52:19Z</dcterms:created>
  <dcterms:modified xsi:type="dcterms:W3CDTF">2014-06-15T11:31:23Z</dcterms:modified>
</cp:coreProperties>
</file>